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aleway Medium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Medium-regular.fntdata"/><Relationship Id="rId22" Type="http://schemas.openxmlformats.org/officeDocument/2006/relationships/font" Target="fonts/RalewayMedium-italic.fntdata"/><Relationship Id="rId21" Type="http://schemas.openxmlformats.org/officeDocument/2006/relationships/font" Target="fonts/RalewayMedium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Raleway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4ed5e85a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g4ed5e85a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cc1afa5b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cc1afa5b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05cf6a0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05cf6a0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4ed5e85a0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4ed5e85a0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4cc1afa5bd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4cc1afa5bd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cc1afa5b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cc1afa5b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cc1afa5b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cc1afa5b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cc1afa5b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cc1afa5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cc1afa5b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cc1afa5b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cc1afa5b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cc1afa5b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cc1afa5b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cc1afa5b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6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" name="Google Shape;24;p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1115550" y="1696375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/>
              <a:t>Aula 27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RecyclerView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/>
        </p:nvSpPr>
        <p:spPr>
          <a:xfrm>
            <a:off x="1321600" y="1650675"/>
            <a:ext cx="6667500" cy="31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Esses componentes são responsáveis por definir como são representados alguns aspectos visuais da nossa lista.</a:t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latin typeface="Raleway"/>
                <a:ea typeface="Raleway"/>
                <a:cs typeface="Raleway"/>
                <a:sym typeface="Raleway"/>
              </a:rPr>
              <a:t>Exemplo:</a:t>
            </a:r>
            <a:endParaRPr b="1"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Char char="➔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Marcadores.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Char char="➔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Separadores de elementos.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Char char="➔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Animações ao adicionar ou excluir elementos.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4. Item Decorator - Item Animator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2724000" y="337300"/>
            <a:ext cx="36960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600">
                <a:latin typeface="Raleway"/>
                <a:ea typeface="Raleway"/>
                <a:cs typeface="Raleway"/>
                <a:sym typeface="Raleway"/>
              </a:rPr>
              <a:t>Exercícios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096125"/>
            <a:ext cx="6096000" cy="34290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/>
        </p:nvSpPr>
        <p:spPr>
          <a:xfrm>
            <a:off x="228150" y="1574475"/>
            <a:ext cx="32463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oboto"/>
              <a:buChar char="➔"/>
            </a:pP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Permite mostrar grandes coleções de </a:t>
            </a:r>
            <a:r>
              <a:rPr b="1" lang="pt-BR" sz="2200">
                <a:latin typeface="Raleway"/>
                <a:ea typeface="Raleway"/>
                <a:cs typeface="Raleway"/>
                <a:sym typeface="Raleway"/>
              </a:rPr>
              <a:t>dados </a:t>
            </a: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na tela</a:t>
            </a:r>
            <a:endParaRPr sz="52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aleway Medium"/>
              <a:buChar char="➔"/>
            </a:pP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RecyclerView </a:t>
            </a:r>
            <a:endParaRPr sz="22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            x</a:t>
            </a:r>
            <a:endParaRPr sz="22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      ListView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43" name="Google Shape;4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9400" y="718068"/>
            <a:ext cx="2317100" cy="3707357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4" name="Google Shape;44;p10"/>
          <p:cNvSpPr txBox="1"/>
          <p:nvPr/>
        </p:nvSpPr>
        <p:spPr>
          <a:xfrm>
            <a:off x="144800" y="39635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" name="Google Shape;45;p10"/>
          <p:cNvSpPr txBox="1"/>
          <p:nvPr/>
        </p:nvSpPr>
        <p:spPr>
          <a:xfrm>
            <a:off x="5849750" y="3039925"/>
            <a:ext cx="12000" cy="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‘</a:t>
            </a:r>
            <a:endParaRPr/>
          </a:p>
        </p:txBody>
      </p:sp>
      <p:sp>
        <p:nvSpPr>
          <p:cNvPr id="46" name="Google Shape;46;p10"/>
          <p:cNvSpPr txBox="1"/>
          <p:nvPr/>
        </p:nvSpPr>
        <p:spPr>
          <a:xfrm>
            <a:off x="4011450" y="-75"/>
            <a:ext cx="17775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" name="Google Shape;4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7300" y="718051"/>
            <a:ext cx="2234250" cy="3707375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5325" y="705800"/>
            <a:ext cx="3839549" cy="37319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3" name="Google Shape;53;p11"/>
          <p:cNvSpPr txBox="1"/>
          <p:nvPr/>
        </p:nvSpPr>
        <p:spPr>
          <a:xfrm>
            <a:off x="320250" y="1643925"/>
            <a:ext cx="47904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AutoNum type="arabicPeriod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RecyclerView.Adapter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AutoNum type="arabicPeriod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RecyclerView.ViewHolder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AutoNum type="arabicPeriod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LayoutManager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AutoNum type="arabicPeriod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ItemDecoration e ItemAnimator</a:t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42900" lvl="0" marL="45720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Raleway Medium"/>
              <a:buAutoNum type="arabicPeriod"/>
            </a:pPr>
            <a:r>
              <a:rPr lang="pt-BR" sz="1800">
                <a:latin typeface="Raleway Medium"/>
                <a:ea typeface="Raleway Medium"/>
                <a:cs typeface="Raleway Medium"/>
                <a:sym typeface="Raleway Medium"/>
              </a:rPr>
              <a:t>XML da célula</a:t>
            </a:r>
            <a:endParaRPr sz="18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54" name="Google Shape;54;p11"/>
          <p:cNvSpPr txBox="1"/>
          <p:nvPr/>
        </p:nvSpPr>
        <p:spPr>
          <a:xfrm>
            <a:off x="320250" y="1024575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Componentes</a:t>
            </a:r>
            <a:endParaRPr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Google Shape;55;p11"/>
          <p:cNvSpPr txBox="1"/>
          <p:nvPr/>
        </p:nvSpPr>
        <p:spPr>
          <a:xfrm>
            <a:off x="228150" y="405225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/>
        </p:nvSpPr>
        <p:spPr>
          <a:xfrm>
            <a:off x="331950" y="1828300"/>
            <a:ext cx="8480100" cy="23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oboto"/>
              <a:buChar char="➔"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É responsável por gerenciar como será exibido cada item da lista;</a:t>
            </a:r>
            <a:br>
              <a:rPr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</a:b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Roboto"/>
              <a:buChar char="➔"/>
            </a:pPr>
            <a:r>
              <a:rPr i="0" lang="pt-BR" sz="24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 adapter agora </a:t>
            </a:r>
            <a:r>
              <a:rPr lang="pt-BR" sz="2400">
                <a:latin typeface="Raleway Medium"/>
                <a:ea typeface="Raleway Medium"/>
                <a:cs typeface="Raleway Medium"/>
                <a:sym typeface="Raleway Medium"/>
              </a:rPr>
              <a:t>é</a:t>
            </a:r>
            <a:r>
              <a:rPr i="0" lang="pt-BR" sz="24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estendido da classe </a:t>
            </a: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RecyclerView.Adapter.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" name="Google Shape;61;p12"/>
          <p:cNvSpPr txBox="1"/>
          <p:nvPr/>
        </p:nvSpPr>
        <p:spPr>
          <a:xfrm>
            <a:off x="228150" y="110585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1. Adapter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2" name="Google Shape;62;p12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/>
        </p:nvSpPr>
        <p:spPr>
          <a:xfrm>
            <a:off x="320150" y="1828300"/>
            <a:ext cx="7433100" cy="25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oboto"/>
              <a:buChar char="➔"/>
            </a:pP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Obter cada componente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que compõe nossa célula por meio do método findViewById() é </a:t>
            </a: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difícil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</a:t>
            </a:r>
            <a:b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</a:br>
            <a:endParaRPr i="0" sz="22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oboto"/>
              <a:buChar char="➔"/>
            </a:pP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 a função findViewById() for utilizada muitas, vezes</a:t>
            </a:r>
            <a:r>
              <a:rPr lang="pt-BR" sz="2200">
                <a:latin typeface="Raleway Medium"/>
                <a:ea typeface="Raleway Medium"/>
                <a:cs typeface="Raleway Medium"/>
                <a:sym typeface="Raleway Medium"/>
              </a:rPr>
              <a:t> 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 </a:t>
            </a: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desempenho 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do aplicativo será </a:t>
            </a: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reduzido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</a:t>
            </a:r>
            <a:endParaRPr i="0" sz="14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7753245" y="3054654"/>
            <a:ext cx="1390750" cy="152927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2. ViewHolder - Motivação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0" name="Google Shape;70;p13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/>
        </p:nvSpPr>
        <p:spPr>
          <a:xfrm>
            <a:off x="332550" y="1618850"/>
            <a:ext cx="8478900" cy="10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oboto"/>
              <a:buNone/>
            </a:pP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Salvar uma referência 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dos componentes que compõem um</a:t>
            </a:r>
            <a:endParaRPr i="0" sz="14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Roboto"/>
              <a:buNone/>
            </a:pP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 layout para não ter que procurá-los novamente.</a:t>
            </a:r>
            <a:endParaRPr i="0" sz="14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b="2812" l="19881" r="20824" t="50000"/>
          <a:stretch/>
        </p:blipFill>
        <p:spPr>
          <a:xfrm>
            <a:off x="1960300" y="2667351"/>
            <a:ext cx="5223400" cy="2339125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4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2. ViewHolder - Solução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/>
        </p:nvSpPr>
        <p:spPr>
          <a:xfrm>
            <a:off x="256350" y="1465575"/>
            <a:ext cx="8599200" cy="28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aleway Medium"/>
              <a:buChar char="➔"/>
            </a:pP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Criar uma classe MeuViewHolder que terá dentro de si todos os componentes de nossa célula.</a:t>
            </a:r>
            <a:b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</a:br>
            <a:endParaRPr i="0" sz="22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200"/>
              <a:buFont typeface="Roboto"/>
              <a:buChar char="➔"/>
            </a:pP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 ideia é </a:t>
            </a:r>
            <a:r>
              <a:rPr b="1" i="0" lang="pt-BR" sz="22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criar e inicializar o objeto ViewHolder uma única vez</a:t>
            </a:r>
            <a:r>
              <a:rPr i="0" lang="pt-BR" sz="2200" u="none" cap="none" strike="noStrike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. Mais tarde, esse ViewHolder poderá ser facilmente recuperado e reutilizado.</a:t>
            </a:r>
            <a:endParaRPr i="0" sz="2200" u="none" cap="none" strike="noStrike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2. ViewHolder - Pattern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/>
        </p:nvSpPr>
        <p:spPr>
          <a:xfrm>
            <a:off x="327900" y="1751950"/>
            <a:ext cx="8488200" cy="24219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Arial"/>
              <a:buNone/>
            </a:pPr>
            <a:r>
              <a:rPr b="1" i="0" lang="pt-BR" sz="1200" u="none" cap="none" strike="noStrike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private class </a:t>
            </a: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ViewHolder{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i="0" lang="pt-BR" sz="1200" u="none" cap="none" strike="noStrike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private </a:t>
            </a: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TextView textViewNomePersonagem;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i="0" lang="pt-BR" sz="1200" u="none" cap="none" strike="noStrike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public </a:t>
            </a: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ViewHolder(View view){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i="1" lang="pt-BR" sz="12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//Desta forma, quando é inicializado o ViewHolder que está relacionado a uma visualização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Arial"/>
              <a:buNone/>
            </a:pPr>
            <a:r>
              <a:rPr i="1" lang="pt-BR" sz="1200" u="none" cap="none" strike="noStrike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 //Nesse mesmo momento são salvas as referências dos elementos dela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400"/>
              <a:buFont typeface="Arial"/>
              <a:buNone/>
            </a:pPr>
            <a:r>
              <a:rPr i="1" lang="pt-BR" sz="1200" u="none" cap="none" strike="noStrike">
                <a:solidFill>
                  <a:srgbClr val="808080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textViewNomePersonagem = (TextView)view.findViewById(R.id.textViewNomePersonagem);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i="0" lang="pt-BR" sz="1200" u="none" cap="none" strike="noStrike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public void </a:t>
            </a: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carregarPersonagem(PersonagemDeSerie umPersonagem){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    textViewNomePersonagem.setText(umPersonagem.getNome());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  }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pt-BR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2. ViewHolder - Pattern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/>
        </p:nvSpPr>
        <p:spPr>
          <a:xfrm>
            <a:off x="320250" y="1498275"/>
            <a:ext cx="8456100" cy="13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oboto"/>
              <a:buChar char="➔"/>
            </a:pPr>
            <a:r>
              <a:rPr lang="pt-BR" sz="2000">
                <a:latin typeface="Raleway Medium"/>
                <a:ea typeface="Raleway Medium"/>
                <a:cs typeface="Raleway Medium"/>
                <a:sym typeface="Raleway Medium"/>
              </a:rPr>
              <a:t>Determina </a:t>
            </a:r>
            <a:r>
              <a:rPr b="1" lang="pt-BR" sz="2000">
                <a:latin typeface="Raleway"/>
                <a:ea typeface="Raleway"/>
                <a:cs typeface="Raleway"/>
                <a:sym typeface="Raleway"/>
              </a:rPr>
              <a:t>a forma</a:t>
            </a:r>
            <a:r>
              <a:rPr lang="pt-BR" sz="2000">
                <a:latin typeface="Raleway Medium"/>
                <a:ea typeface="Raleway Medium"/>
                <a:cs typeface="Raleway Medium"/>
                <a:sym typeface="Raleway Medium"/>
              </a:rPr>
              <a:t> com que os elementos da nossa coleção serão mostrados em tela.</a:t>
            </a:r>
            <a:endParaRPr sz="52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aleway Medium"/>
              <a:buChar char="➔"/>
            </a:pPr>
            <a:r>
              <a:rPr lang="pt-BR" sz="2000">
                <a:latin typeface="Raleway Medium"/>
                <a:ea typeface="Raleway Medium"/>
                <a:cs typeface="Raleway Medium"/>
                <a:sym typeface="Raleway Medium"/>
              </a:rPr>
              <a:t>Como padrão, o Android incorpora dois </a:t>
            </a:r>
            <a:r>
              <a:rPr b="1" lang="pt-BR" sz="2000">
                <a:latin typeface="Raleway"/>
                <a:ea typeface="Raleway"/>
                <a:cs typeface="Raleway"/>
                <a:sym typeface="Raleway"/>
              </a:rPr>
              <a:t>LayoutManagers</a:t>
            </a:r>
            <a:r>
              <a:rPr lang="pt-BR" sz="2000">
                <a:latin typeface="Raleway Medium"/>
                <a:ea typeface="Raleway Medium"/>
                <a:cs typeface="Raleway Medium"/>
                <a:sym typeface="Raleway Medium"/>
              </a:rPr>
              <a:t>:</a:t>
            </a:r>
            <a:endParaRPr sz="52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grpSp>
        <p:nvGrpSpPr>
          <p:cNvPr id="98" name="Google Shape;98;p17"/>
          <p:cNvGrpSpPr/>
          <p:nvPr/>
        </p:nvGrpSpPr>
        <p:grpSpPr>
          <a:xfrm>
            <a:off x="1833156" y="2711275"/>
            <a:ext cx="5477695" cy="2236550"/>
            <a:chOff x="1713250" y="2787475"/>
            <a:chExt cx="5477695" cy="2236550"/>
          </a:xfrm>
        </p:grpSpPr>
        <p:pic>
          <p:nvPicPr>
            <p:cNvPr descr="GridLayoutManager" id="99" name="Google Shape;99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283818" y="3442125"/>
              <a:ext cx="1320640" cy="15698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10180" y="3442125"/>
              <a:ext cx="1320640" cy="1581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7"/>
            <p:cNvSpPr txBox="1"/>
            <p:nvPr/>
          </p:nvSpPr>
          <p:spPr>
            <a:xfrm>
              <a:off x="1713250" y="2787475"/>
              <a:ext cx="2360700" cy="6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Roboto"/>
                <a:buNone/>
              </a:pPr>
              <a:r>
                <a:rPr b="1" i="0" lang="pt-BR" sz="16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LinearLayoutManager</a:t>
              </a:r>
              <a:endParaRPr i="0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2" name="Google Shape;102;p17"/>
            <p:cNvSpPr txBox="1"/>
            <p:nvPr/>
          </p:nvSpPr>
          <p:spPr>
            <a:xfrm>
              <a:off x="4934345" y="2787475"/>
              <a:ext cx="2256600" cy="63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Roboto"/>
                <a:buNone/>
              </a:pPr>
              <a:r>
                <a:rPr b="1" i="0" lang="pt-BR" sz="16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GridLayoutManager</a:t>
              </a:r>
              <a:endParaRPr i="0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03" name="Google Shape;103;p17"/>
          <p:cNvSpPr txBox="1"/>
          <p:nvPr/>
        </p:nvSpPr>
        <p:spPr>
          <a:xfrm>
            <a:off x="228150" y="1105850"/>
            <a:ext cx="50940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2. LayoutManager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741400" y="383400"/>
            <a:ext cx="36612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RecyclerView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